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handoutMasterIdLst>
    <p:handoutMasterId r:id="rId24"/>
  </p:handoutMasterIdLst>
  <p:sldIdLst>
    <p:sldId id="606" r:id="rId3"/>
    <p:sldId id="609" r:id="rId4"/>
    <p:sldId id="622" r:id="rId5"/>
    <p:sldId id="611" r:id="rId6"/>
    <p:sldId id="600" r:id="rId7"/>
    <p:sldId id="623" r:id="rId8"/>
    <p:sldId id="607" r:id="rId9"/>
    <p:sldId id="624" r:id="rId10"/>
    <p:sldId id="625" r:id="rId11"/>
    <p:sldId id="612" r:id="rId12"/>
    <p:sldId id="620" r:id="rId13"/>
    <p:sldId id="618" r:id="rId14"/>
    <p:sldId id="610" r:id="rId15"/>
    <p:sldId id="617" r:id="rId16"/>
    <p:sldId id="608" r:id="rId17"/>
    <p:sldId id="614" r:id="rId18"/>
    <p:sldId id="613" r:id="rId19"/>
    <p:sldId id="627" r:id="rId20"/>
    <p:sldId id="629" r:id="rId21"/>
    <p:sldId id="630" r:id="rId22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2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8B832"/>
    <a:srgbClr val="000066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53" autoAdjust="0"/>
    <p:restoredTop sz="94686" autoAdjust="0"/>
  </p:normalViewPr>
  <p:slideViewPr>
    <p:cSldViewPr snapToGrid="0">
      <p:cViewPr varScale="1">
        <p:scale>
          <a:sx n="65" d="100"/>
          <a:sy n="65" d="100"/>
        </p:scale>
        <p:origin x="1336" y="64"/>
      </p:cViewPr>
      <p:guideLst>
        <p:guide orient="horz" pos="1282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468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5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596D8-C79D-4ED9-BF59-F9DF5C917223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CFF82-A243-4D90-9E0C-983158809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65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832C7-A735-4F62-9A3C-57406AF96D4B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E79E6-8D35-443C-8295-6CFFBCE3EB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0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E79E6-8D35-443C-8295-6CFFBCE3EBE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2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97" y="6935361"/>
            <a:ext cx="3577141" cy="79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8"/>
          <p:cNvCxnSpPr/>
          <p:nvPr userDrawn="1"/>
        </p:nvCxnSpPr>
        <p:spPr>
          <a:xfrm>
            <a:off x="492696" y="6982544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4813176" y="7054552"/>
            <a:ext cx="290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Fall</a:t>
            </a:r>
            <a:r>
              <a:rPr lang="en-US" i="1" baseline="0" dirty="0">
                <a:solidFill>
                  <a:srgbClr val="FF0000"/>
                </a:solidFill>
              </a:rPr>
              <a:t> 2015 </a:t>
            </a:r>
            <a:r>
              <a:rPr lang="en-US" i="1" dirty="0">
                <a:solidFill>
                  <a:srgbClr val="FF0000"/>
                </a:solidFill>
              </a:rPr>
              <a:t>MAT1001 Calculus I</a:t>
            </a:r>
          </a:p>
        </p:txBody>
      </p:sp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8845624" y="6983849"/>
            <a:ext cx="521261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8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3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98042" y="413808"/>
            <a:ext cx="2168843" cy="6586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6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3" y="6935361"/>
            <a:ext cx="3577141" cy="79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8"/>
          <p:cNvCxnSpPr/>
          <p:nvPr userDrawn="1"/>
        </p:nvCxnSpPr>
        <p:spPr>
          <a:xfrm>
            <a:off x="636712" y="6982544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1"/>
          <p:cNvSpPr txBox="1">
            <a:spLocks/>
          </p:cNvSpPr>
          <p:nvPr userDrawn="1"/>
        </p:nvSpPr>
        <p:spPr>
          <a:xfrm>
            <a:off x="8845624" y="6983849"/>
            <a:ext cx="521261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8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564296" y="7029727"/>
            <a:ext cx="4511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0" dirty="0" smtClean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IEEE VTC 2018 Spring, Porto, Portugal, Jun 3-6, 2018</a:t>
            </a:r>
            <a:endParaRPr lang="zh-CN" altLang="en-US" sz="1600" i="0" dirty="0">
              <a:solidFill>
                <a:srgbClr val="FF0000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74443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063" y="2414588"/>
            <a:ext cx="8550275" cy="16652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403725"/>
            <a:ext cx="7042150" cy="19875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994275"/>
            <a:ext cx="8548687" cy="154463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94063"/>
            <a:ext cx="8548687" cy="17002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812925"/>
            <a:ext cx="4449762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812925"/>
            <a:ext cx="4449763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739900"/>
            <a:ext cx="4443412" cy="7254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465388"/>
            <a:ext cx="4443412" cy="4478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3" y="1739900"/>
            <a:ext cx="4445000" cy="7254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3" y="2465388"/>
            <a:ext cx="4445000" cy="4478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9563"/>
            <a:ext cx="3308350" cy="13176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38" y="309563"/>
            <a:ext cx="5622925" cy="66341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627188"/>
            <a:ext cx="3308350" cy="53165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515" y="1802766"/>
            <a:ext cx="8675370" cy="5010937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12" y="6982544"/>
            <a:ext cx="3419305" cy="717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708720" y="6982544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Slide Number Placeholder 1"/>
          <p:cNvSpPr txBox="1">
            <a:spLocks/>
          </p:cNvSpPr>
          <p:nvPr userDrawn="1"/>
        </p:nvSpPr>
        <p:spPr>
          <a:xfrm>
            <a:off x="8845624" y="6983849"/>
            <a:ext cx="521261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8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813176" y="7054552"/>
            <a:ext cx="290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Fall</a:t>
            </a:r>
            <a:r>
              <a:rPr lang="en-US" i="1" baseline="0" dirty="0">
                <a:solidFill>
                  <a:srgbClr val="FF0000"/>
                </a:solidFill>
              </a:rPr>
              <a:t> 2015 </a:t>
            </a:r>
            <a:r>
              <a:rPr lang="en-US" i="1" dirty="0">
                <a:solidFill>
                  <a:srgbClr val="FF0000"/>
                </a:solidFill>
              </a:rPr>
              <a:t>MAT1001 Calculus I</a:t>
            </a:r>
          </a:p>
        </p:txBody>
      </p:sp>
    </p:spTree>
    <p:extLst>
      <p:ext uri="{BB962C8B-B14F-4D97-AF65-F5344CB8AC3E}">
        <p14:creationId xmlns:p14="http://schemas.microsoft.com/office/powerpoint/2010/main" val="2180042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675" y="5440363"/>
            <a:ext cx="6035675" cy="6429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675" y="693738"/>
            <a:ext cx="6035675" cy="4664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675" y="6083300"/>
            <a:ext cx="6035675" cy="9112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975" y="311150"/>
            <a:ext cx="2262188" cy="6632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11150"/>
            <a:ext cx="6637337" cy="6632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16" y="6672546"/>
            <a:ext cx="3577141" cy="107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 userDrawn="1"/>
        </p:nvCxnSpPr>
        <p:spPr>
          <a:xfrm>
            <a:off x="691515" y="6813702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Slide Number Placeholder 1"/>
          <p:cNvSpPr txBox="1">
            <a:spLocks/>
          </p:cNvSpPr>
          <p:nvPr userDrawn="1"/>
        </p:nvSpPr>
        <p:spPr>
          <a:xfrm>
            <a:off x="8845624" y="6983849"/>
            <a:ext cx="521261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8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9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265073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91515" y="1804925"/>
            <a:ext cx="4274820" cy="5195634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92065" y="1804925"/>
            <a:ext cx="4274820" cy="5195634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16" y="6766519"/>
            <a:ext cx="3577141" cy="79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691515" y="6813702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557927" y="426660"/>
            <a:ext cx="880895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70634" y="423880"/>
            <a:ext cx="5221" cy="770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6766520"/>
            <a:ext cx="3577141" cy="6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 userDrawn="1"/>
        </p:nvCxnSpPr>
        <p:spPr>
          <a:xfrm>
            <a:off x="691515" y="6813702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6" y="254643"/>
            <a:ext cx="4201301" cy="96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691515" y="1705610"/>
            <a:ext cx="8675370" cy="210503"/>
          </a:xfrm>
          <a:prstGeom prst="rect">
            <a:avLst/>
          </a:prstGeom>
          <a:solidFill>
            <a:srgbClr val="6F1B6A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TW" altLang="en-US" sz="2400" b="1">
              <a:solidFill>
                <a:srgbClr val="FFCC66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0" y="6910536"/>
            <a:ext cx="3315133" cy="69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691515" y="6929449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Slide Number Placeholder 1"/>
          <p:cNvSpPr txBox="1">
            <a:spLocks/>
          </p:cNvSpPr>
          <p:nvPr userDrawn="1"/>
        </p:nvSpPr>
        <p:spPr>
          <a:xfrm>
            <a:off x="8917632" y="6983849"/>
            <a:ext cx="449253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2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2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03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4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2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D5074-E255-4588-873C-4B1F4B3E9525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6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8" y="311150"/>
            <a:ext cx="9051925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812925"/>
            <a:ext cx="9051925" cy="513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C8A3A-728E-44A0-95E9-1AC2E90AAFE7}" type="datetimeFigureOut">
              <a:rPr lang="en-US" smtClean="0"/>
              <a:pPr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838" y="7204075"/>
            <a:ext cx="234632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5"/>
          <a:stretch>
            <a:fillRect/>
          </a:stretch>
        </p:blipFill>
        <p:spPr bwMode="auto">
          <a:xfrm>
            <a:off x="0" y="5130834"/>
            <a:ext cx="2484120" cy="183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5128260"/>
            <a:ext cx="2647949" cy="1830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598" y="5128260"/>
            <a:ext cx="2463801" cy="1832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1" y="5130800"/>
            <a:ext cx="2524760" cy="1830800"/>
          </a:xfrm>
          <a:prstGeom prst="rect">
            <a:avLst/>
          </a:prstGeom>
        </p:spPr>
      </p:pic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0" y="1165123"/>
            <a:ext cx="10058400" cy="3960564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4000" b="1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zh-CN" dirty="0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Large-Area Super-Resolution 3D Digital Maps for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zh-CN" dirty="0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Indoor and Outdoor Wireless Channel Modeling</a:t>
            </a:r>
            <a:endParaRPr lang="en-US" altLang="zh-CN" sz="2000" b="1" dirty="0" smtClean="0">
              <a:solidFill>
                <a:srgbClr val="FFFFFF"/>
              </a:solidFill>
              <a:latin typeface="Tahoma" pitchFamily="34" charset="0"/>
              <a:ea typeface="楷体" panose="02010609060101010101" pitchFamily="49" charset="-122"/>
              <a:cs typeface="Tahoma" pitchFamily="34" charset="0"/>
              <a:sym typeface="黑体" panose="02010609060101010101" pitchFamily="49" charset="-122"/>
            </a:endParaRPr>
          </a:p>
          <a:p>
            <a:pPr algn="ctr">
              <a:spcBef>
                <a:spcPct val="0"/>
              </a:spcBef>
              <a:buNone/>
            </a:pPr>
            <a:endParaRPr lang="en-US" altLang="zh-CN" sz="2000" b="1" dirty="0">
              <a:solidFill>
                <a:srgbClr val="FFFFFF"/>
              </a:solidFill>
              <a:latin typeface="Tahoma" pitchFamily="34" charset="0"/>
              <a:ea typeface="楷体" panose="02010609060101010101" pitchFamily="49" charset="-122"/>
              <a:cs typeface="Tahoma" pitchFamily="34" charset="0"/>
              <a:sym typeface="黑体" panose="02010609060101010101" pitchFamily="49" charset="-122"/>
            </a:endParaRPr>
          </a:p>
          <a:p>
            <a:pPr algn="ctr">
              <a:spcBef>
                <a:spcPct val="0"/>
              </a:spcBef>
              <a:buNone/>
            </a:pPr>
            <a:endParaRPr lang="en-US" altLang="zh-CN" sz="2000" b="1" dirty="0" smtClean="0">
              <a:solidFill>
                <a:srgbClr val="FFFFFF"/>
              </a:solidFill>
              <a:latin typeface="Tahoma" pitchFamily="34" charset="0"/>
              <a:ea typeface="楷体" panose="02010609060101010101" pitchFamily="49" charset="-122"/>
              <a:cs typeface="Tahoma" pitchFamily="34" charset="0"/>
              <a:sym typeface="黑体" panose="02010609060101010101" pitchFamily="49" charset="-122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zh-CN" sz="2400" dirty="0" err="1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Qianyu</a:t>
            </a:r>
            <a:r>
              <a:rPr lang="en-US" altLang="zh-CN" sz="2400" dirty="0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 Zhang, </a:t>
            </a:r>
            <a:r>
              <a:rPr lang="en-US" altLang="zh-CN" sz="2400" dirty="0" err="1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Guanchong</a:t>
            </a:r>
            <a:r>
              <a:rPr lang="en-US" altLang="zh-CN" sz="2400" dirty="0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 Niu and Man-On </a:t>
            </a:r>
            <a:r>
              <a:rPr lang="en-US" altLang="zh-CN" sz="2400" dirty="0" smtClean="0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Pun</a:t>
            </a:r>
          </a:p>
          <a:p>
            <a:pPr algn="ctr">
              <a:spcBef>
                <a:spcPct val="0"/>
              </a:spcBef>
              <a:buNone/>
            </a:pPr>
            <a:endParaRPr lang="en-US" altLang="zh-CN" sz="2000" dirty="0" smtClean="0">
              <a:solidFill>
                <a:srgbClr val="FFFFFF"/>
              </a:solidFill>
              <a:latin typeface="Tahoma" pitchFamily="34" charset="0"/>
              <a:ea typeface="楷体" panose="02010609060101010101" pitchFamily="49" charset="-122"/>
              <a:cs typeface="Tahoma" pitchFamily="34" charset="0"/>
              <a:sym typeface="黑体" panose="02010609060101010101" pitchFamily="49" charset="-122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The </a:t>
            </a:r>
            <a:r>
              <a:rPr lang="en-US" altLang="zh-CN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Chinese University of Hong Kong, Shenzhen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Jun 4, 2018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Tahoma" pitchFamily="34" charset="0"/>
              <a:ea typeface="楷体" panose="02010609060101010101" pitchFamily="49" charset="-122"/>
              <a:cs typeface="Tahoma" pitchFamily="34" charset="0"/>
              <a:sym typeface="黑体" panose="02010609060101010101" pitchFamily="49" charset="-122"/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5536051" y="230295"/>
            <a:ext cx="2967752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000">
              <a:solidFill>
                <a:srgbClr val="006699"/>
              </a:solidFill>
              <a:latin typeface="Palatino Linotype" panose="02040502050505030304" pitchFamily="18" charset="0"/>
              <a:cs typeface="楷体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8650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1418308"/>
            <a:ext cx="3998050" cy="51272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82460" y="1418308"/>
            <a:ext cx="47236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LiDAR </a:t>
            </a:r>
            <a:r>
              <a:rPr lang="en-US" dirty="0"/>
              <a:t>mounted </a:t>
            </a:r>
            <a:r>
              <a:rPr lang="en-US" dirty="0" smtClean="0"/>
              <a:t>on </a:t>
            </a:r>
            <a:r>
              <a:rPr lang="en-US" dirty="0"/>
              <a:t>a pole fixed on a pushing </a:t>
            </a:r>
            <a:r>
              <a:rPr lang="en-US" dirty="0" smtClean="0"/>
              <a:t>cart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both </a:t>
            </a:r>
            <a:r>
              <a:rPr lang="en-US" dirty="0" smtClean="0"/>
              <a:t>height </a:t>
            </a:r>
            <a:r>
              <a:rPr lang="en-US" dirty="0"/>
              <a:t>and tilt angle of the LiDAR </a:t>
            </a:r>
            <a:r>
              <a:rPr lang="en-US" dirty="0" smtClean="0"/>
              <a:t>adjustable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mimic the </a:t>
            </a:r>
            <a:r>
              <a:rPr lang="en-US" dirty="0" smtClean="0"/>
              <a:t>proposed LiDAR-bearing </a:t>
            </a:r>
            <a:r>
              <a:rPr lang="en-US" dirty="0"/>
              <a:t>UAV without the risk of UAV crashes.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LiDAR </a:t>
            </a:r>
            <a:r>
              <a:rPr lang="en-US" dirty="0"/>
              <a:t>is directly connected to a </a:t>
            </a:r>
            <a:r>
              <a:rPr lang="en-US" dirty="0" smtClean="0"/>
              <a:t>laptop </a:t>
            </a:r>
            <a:r>
              <a:rPr lang="en-US" dirty="0"/>
              <a:t>running software package from Velodyne to </a:t>
            </a:r>
            <a:r>
              <a:rPr lang="en-US" dirty="0" smtClean="0"/>
              <a:t>collect LiDAR </a:t>
            </a:r>
            <a:r>
              <a:rPr lang="en-US" dirty="0"/>
              <a:t>data before the data is processed by SLAM.</a:t>
            </a:r>
          </a:p>
        </p:txBody>
      </p:sp>
    </p:spTree>
    <p:extLst>
      <p:ext uri="{BB962C8B-B14F-4D97-AF65-F5344CB8AC3E}">
        <p14:creationId xmlns:p14="http://schemas.microsoft.com/office/powerpoint/2010/main" val="2358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9"/>
          <p:cNvSpPr>
            <a:spLocks noChangeArrowheads="1"/>
          </p:cNvSpPr>
          <p:nvPr/>
        </p:nvSpPr>
        <p:spPr bwMode="auto">
          <a:xfrm>
            <a:off x="416869" y="1158369"/>
            <a:ext cx="5695173" cy="3846768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69" y="305654"/>
            <a:ext cx="8675370" cy="744431"/>
          </a:xfrm>
        </p:spPr>
        <p:txBody>
          <a:bodyPr/>
          <a:lstStyle/>
          <a:p>
            <a:r>
              <a:rPr lang="en-US" dirty="0" smtClean="0"/>
              <a:t>Measurement Sites: CUHKSZ Campus</a:t>
            </a:r>
            <a:endParaRPr lang="en-US" dirty="0"/>
          </a:p>
        </p:txBody>
      </p:sp>
      <p:sp>
        <p:nvSpPr>
          <p:cNvPr id="6" name="AutoShape 69"/>
          <p:cNvSpPr>
            <a:spLocks noChangeArrowheads="1"/>
          </p:cNvSpPr>
          <p:nvPr/>
        </p:nvSpPr>
        <p:spPr bwMode="auto">
          <a:xfrm>
            <a:off x="4199021" y="3022473"/>
            <a:ext cx="5640017" cy="3912006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835" y="3126457"/>
            <a:ext cx="4964823" cy="3742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3" y="1295062"/>
            <a:ext cx="5184258" cy="3454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0180" y="1612805"/>
            <a:ext cx="15922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Zhiren Building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93114" y="1645424"/>
            <a:ext cx="193944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Chengdao Building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41816" y="4090737"/>
            <a:ext cx="669788" cy="12633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74144" y="4211654"/>
            <a:ext cx="6559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13 </a:t>
            </a:r>
            <a:r>
              <a:rPr lang="en-US" altLang="zh-CN" dirty="0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2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9"/>
          <p:cNvSpPr>
            <a:spLocks noChangeArrowheads="1"/>
          </p:cNvSpPr>
          <p:nvPr/>
        </p:nvSpPr>
        <p:spPr bwMode="auto">
          <a:xfrm>
            <a:off x="1216969" y="1050085"/>
            <a:ext cx="7344101" cy="5830775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75" y="1302317"/>
            <a:ext cx="6520665" cy="53569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16869" y="305654"/>
            <a:ext cx="8675370" cy="744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Measurement Site: Zhiren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06" y="3168871"/>
            <a:ext cx="6290187" cy="3646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57" y="1096392"/>
            <a:ext cx="4438630" cy="335918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65174" y="206533"/>
            <a:ext cx="9213165" cy="744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Measurement Site: Chengdao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19" y="1264919"/>
            <a:ext cx="4761153" cy="546034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1464" y="333799"/>
            <a:ext cx="9206865" cy="74443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Initial Experimental Results (I) : Outdoor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67" y="308138"/>
            <a:ext cx="8675370" cy="744431"/>
          </a:xfrm>
        </p:spPr>
        <p:txBody>
          <a:bodyPr/>
          <a:lstStyle/>
          <a:p>
            <a:r>
              <a:rPr lang="en-US" altLang="zh-CN" dirty="0" smtClean="0"/>
              <a:t>Initial Experimental Results (II)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55" y="1885379"/>
            <a:ext cx="5382376" cy="4220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61" y="4529248"/>
            <a:ext cx="2502454" cy="1876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93" y="5342167"/>
            <a:ext cx="2035669" cy="1526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7" y="1105050"/>
            <a:ext cx="2282521" cy="1711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65" y="567813"/>
            <a:ext cx="2472957" cy="18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6" y="1298215"/>
            <a:ext cx="9495623" cy="491970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9577" y="296708"/>
            <a:ext cx="9495622" cy="744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Initial Experimental Results (III) : Zoom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9"/>
          <p:cNvSpPr>
            <a:spLocks noChangeArrowheads="1"/>
          </p:cNvSpPr>
          <p:nvPr/>
        </p:nvSpPr>
        <p:spPr bwMode="auto">
          <a:xfrm>
            <a:off x="1128479" y="964995"/>
            <a:ext cx="7812731" cy="4287725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635" y="220564"/>
            <a:ext cx="8675370" cy="744431"/>
          </a:xfrm>
        </p:spPr>
        <p:txBody>
          <a:bodyPr/>
          <a:lstStyle/>
          <a:p>
            <a:r>
              <a:rPr lang="en-US" dirty="0" smtClean="0"/>
              <a:t>Measurement Accuracy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39" y="1067009"/>
            <a:ext cx="6633210" cy="408369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0421"/>
              </p:ext>
            </p:extLst>
          </p:nvPr>
        </p:nvGraphicFramePr>
        <p:xfrm>
          <a:off x="1847850" y="5422900"/>
          <a:ext cx="6633210" cy="149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010"/>
                <a:gridCol w="2331720"/>
                <a:gridCol w="15544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D1 (m)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D2 (m)</a:t>
                      </a:r>
                      <a:endParaRPr lang="en-US" b="1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Laser distance 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Our 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99.7%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0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348740" y="1348450"/>
            <a:ext cx="9018145" cy="5498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zh-CN" sz="2800" dirty="0" smtClean="0"/>
              <a:t>Proposed a </a:t>
            </a:r>
            <a:r>
              <a:rPr lang="en-US" sz="2800" dirty="0" smtClean="0"/>
              <a:t>UAV-based </a:t>
            </a:r>
            <a:r>
              <a:rPr lang="en-US" sz="2800" dirty="0"/>
              <a:t>surveying system empowered by the latest </a:t>
            </a:r>
            <a:r>
              <a:rPr lang="en-US" sz="2800" dirty="0" smtClean="0"/>
              <a:t>technological breakthroughs </a:t>
            </a:r>
            <a:r>
              <a:rPr lang="en-US" sz="2800" dirty="0"/>
              <a:t>in LiDAR, UAV and SLAM </a:t>
            </a:r>
            <a:r>
              <a:rPr lang="en-US" sz="2800" dirty="0" smtClean="0"/>
              <a:t>technology;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endParaRPr lang="en-US" sz="2800" dirty="0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Implemented a simplified </a:t>
            </a:r>
            <a:r>
              <a:rPr lang="en-US" sz="2800" dirty="0"/>
              <a:t>system prototype and conducted extensive </a:t>
            </a:r>
            <a:r>
              <a:rPr lang="en-US" sz="2800" dirty="0" smtClean="0"/>
              <a:t>indoor and </a:t>
            </a:r>
            <a:r>
              <a:rPr lang="en-US" sz="2800" dirty="0"/>
              <a:t>outdoor measurements on our </a:t>
            </a:r>
            <a:r>
              <a:rPr lang="en-US" sz="2800" dirty="0" smtClean="0"/>
              <a:t>campus; 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endParaRPr lang="en-US" sz="2800" dirty="0" smtClean="0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Preliminary results have confirmed the feasibility of our </a:t>
            </a:r>
            <a:r>
              <a:rPr lang="en-US" sz="2800" dirty="0" smtClean="0"/>
              <a:t>design </a:t>
            </a:r>
            <a:r>
              <a:rPr lang="en-US" altLang="zh-CN" sz="2800" dirty="0" smtClean="0"/>
              <a:t>of</a:t>
            </a:r>
            <a:r>
              <a:rPr lang="en-US" sz="2800" dirty="0" smtClean="0"/>
              <a:t> centimeter-</a:t>
            </a:r>
            <a:r>
              <a:rPr lang="en-US" sz="2800" dirty="0" smtClean="0"/>
              <a:t>order</a:t>
            </a:r>
            <a:r>
              <a:rPr lang="en-US" sz="2800" dirty="0" smtClean="0"/>
              <a:t> </a:t>
            </a:r>
            <a:r>
              <a:rPr lang="en-US" sz="2800" dirty="0" smtClean="0"/>
              <a:t>accuracy for both indoor and outdoor environments with some wall material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99015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40" y="322369"/>
            <a:ext cx="8675370" cy="744431"/>
          </a:xfrm>
        </p:spPr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348740" y="1194616"/>
            <a:ext cx="9343900" cy="57569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Implementation of the UAV-based systems 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2400" dirty="0" smtClean="0"/>
              <a:t>Large enough to carry </a:t>
            </a:r>
            <a:r>
              <a:rPr lang="en-US" sz="2400" dirty="0" smtClean="0"/>
              <a:t>1</a:t>
            </a:r>
            <a:r>
              <a:rPr lang="en-US" altLang="zh-CN" sz="2400" dirty="0" smtClean="0"/>
              <a:t>kg </a:t>
            </a:r>
            <a:r>
              <a:rPr lang="en-US" sz="2400" dirty="0" smtClean="0"/>
              <a:t>payload</a:t>
            </a:r>
            <a:endParaRPr lang="en-US" sz="2400" dirty="0"/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2400" dirty="0" smtClean="0"/>
              <a:t>Small enough to maneuver through indoor </a:t>
            </a:r>
            <a:r>
              <a:rPr lang="en-US" sz="2400" dirty="0" smtClean="0"/>
              <a:t>environment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endParaRPr lang="en-US" sz="2400" dirty="0" smtClean="0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Investigation on the relationship between </a:t>
            </a:r>
            <a:r>
              <a:rPr lang="en-US" sz="2800" dirty="0"/>
              <a:t>intensity </a:t>
            </a:r>
            <a:r>
              <a:rPr lang="en-US" sz="2800" dirty="0" smtClean="0"/>
              <a:t>values and wall material.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2400" dirty="0" smtClean="0"/>
              <a:t>Glass can be easily identified while other </a:t>
            </a:r>
            <a:r>
              <a:rPr lang="en-US" sz="2400" dirty="0" smtClean="0"/>
              <a:t>it is much more difficult to detect other types of material</a:t>
            </a:r>
            <a:endParaRPr lang="en-US" sz="2400" dirty="0" smtClean="0"/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2400" dirty="0" smtClean="0"/>
              <a:t>Besides the wall material, the intensity value also depends on a few other factors such as colors, angles and distance.</a:t>
            </a:r>
            <a:endParaRPr lang="en-US" sz="2400" dirty="0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endParaRPr lang="en-US" sz="2800" dirty="0" smtClean="0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Conversion </a:t>
            </a:r>
            <a:r>
              <a:rPr lang="en-US" sz="2800" dirty="0" smtClean="0"/>
              <a:t>from 3D models to 3D maps that are compatible with the existing ray-tracing tools.</a:t>
            </a:r>
          </a:p>
        </p:txBody>
      </p:sp>
      <p:pic>
        <p:nvPicPr>
          <p:cNvPr id="4" name="Picture 3" descr="“shopping mall”的图片搜索结果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038" y="271121"/>
            <a:ext cx="2604319" cy="1846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642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167" y="258951"/>
            <a:ext cx="8675370" cy="744431"/>
          </a:xfrm>
        </p:spPr>
        <p:txBody>
          <a:bodyPr/>
          <a:lstStyle/>
          <a:p>
            <a:r>
              <a:rPr lang="en-US" dirty="0" smtClean="0"/>
              <a:t>Turning Scientific </a:t>
            </a:r>
            <a:r>
              <a:rPr lang="en-US" smtClean="0"/>
              <a:t>Fiction into </a:t>
            </a:r>
            <a:r>
              <a:rPr lang="en-US" dirty="0" smtClean="0"/>
              <a:t>Reality </a:t>
            </a:r>
            <a:endParaRPr lang="en-US" dirty="0"/>
          </a:p>
        </p:txBody>
      </p:sp>
      <p:pic>
        <p:nvPicPr>
          <p:cNvPr id="3" name="普罗米修斯 Prometheus (201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818" y="1336572"/>
            <a:ext cx="8858865" cy="49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Far We Are?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43612" y="1288027"/>
            <a:ext cx="9343900" cy="52319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Bottleneck: Lidar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2400" dirty="0"/>
              <a:t>Velodyne </a:t>
            </a:r>
            <a:r>
              <a:rPr lang="en-US" sz="2400" dirty="0">
                <a:solidFill>
                  <a:srgbClr val="FF0000"/>
                </a:solidFill>
              </a:rPr>
              <a:t>Velarray</a:t>
            </a:r>
            <a:r>
              <a:rPr lang="en-US" sz="2400" dirty="0"/>
              <a:t> Solid State Sensor 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2400" dirty="0"/>
              <a:t>125mm x 50mm x </a:t>
            </a:r>
            <a:r>
              <a:rPr lang="en-US" sz="2400" dirty="0" smtClean="0"/>
              <a:t>55mm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2400" dirty="0"/>
              <a:t>&lt;</a:t>
            </a:r>
            <a:r>
              <a:rPr lang="en-US" sz="2400" dirty="0" smtClean="0"/>
              <a:t>US$1000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endParaRPr lang="en-US" sz="2400" dirty="0" smtClean="0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Bottleneck: UAV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2400" dirty="0" smtClean="0"/>
              <a:t>Payload 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en-US" sz="2400" dirty="0" smtClean="0"/>
              <a:t>Flight time (&lt; 30 mins</a:t>
            </a:r>
            <a:r>
              <a:rPr lang="en-US" sz="2400" dirty="0" smtClean="0"/>
              <a:t>)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endParaRPr lang="en-US" sz="2400" dirty="0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Wireless communications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SLAM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847" y="1205359"/>
            <a:ext cx="2329791" cy="151068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7200" y="6519954"/>
            <a:ext cx="960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https://www.businesswire.com/news/home/20170419005516/en/Velodyne-LiDAR-Announces-New-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779" y="959565"/>
            <a:ext cx="1790700" cy="73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602" y="3596262"/>
            <a:ext cx="2091019" cy="13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6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9"/>
          <p:cNvSpPr>
            <a:spLocks noChangeArrowheads="1"/>
          </p:cNvSpPr>
          <p:nvPr/>
        </p:nvSpPr>
        <p:spPr bwMode="auto">
          <a:xfrm>
            <a:off x="258096" y="1224116"/>
            <a:ext cx="5700252" cy="2728452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08" y="258951"/>
            <a:ext cx="8675370" cy="744431"/>
          </a:xfrm>
        </p:spPr>
        <p:txBody>
          <a:bodyPr/>
          <a:lstStyle/>
          <a:p>
            <a:r>
              <a:rPr lang="en-US" dirty="0" smtClean="0"/>
              <a:t>Better Channel Models for 5G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07" y="1275736"/>
            <a:ext cx="3762463" cy="2175388"/>
          </a:xfrm>
          <a:prstGeom prst="rect">
            <a:avLst/>
          </a:prstGeom>
        </p:spPr>
      </p:pic>
      <p:pic>
        <p:nvPicPr>
          <p:cNvPr id="5" name="Picture 4" descr="“shopping mall”的图片搜索结果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6" y="4212999"/>
            <a:ext cx="3719544" cy="2599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280956" y="1263813"/>
            <a:ext cx="5824511" cy="27391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zh-CN" sz="2800" dirty="0" smtClean="0"/>
              <a:t>Ultra-dense networks</a:t>
            </a:r>
            <a:endParaRPr lang="en-US" sz="2800" dirty="0" smtClean="0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3D </a:t>
            </a:r>
            <a:r>
              <a:rPr lang="en-US" sz="2800" dirty="0" smtClean="0"/>
              <a:t>channel models for full-dimension massive MIMO beamforming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Indoor channel models for </a:t>
            </a:r>
            <a:r>
              <a:rPr lang="en-US" sz="2800" dirty="0"/>
              <a:t>mobile users </a:t>
            </a:r>
            <a:r>
              <a:rPr lang="en-US" sz="2800" dirty="0" smtClean="0"/>
              <a:t>residing </a:t>
            </a:r>
            <a:r>
              <a:rPr lang="en-US" sz="2800" dirty="0"/>
              <a:t>inside </a:t>
            </a:r>
            <a:r>
              <a:rPr lang="en-US" sz="2800" dirty="0" smtClean="0"/>
              <a:t>buildings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106441" y="4185263"/>
            <a:ext cx="5649617" cy="273910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Channel models in the millimeter </a:t>
            </a:r>
            <a:r>
              <a:rPr lang="en-US" sz="2800" dirty="0"/>
              <a:t>wave </a:t>
            </a:r>
            <a:r>
              <a:rPr lang="en-US" sz="2800" dirty="0" smtClean="0"/>
              <a:t>spectrum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Vehicle-to-Vehicle (V2V) channel models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lang="en-US" sz="2800" dirty="0" smtClean="0"/>
              <a:t>Channel models for the Unmanned Aerial Vehicle (UAV)-ground links </a:t>
            </a:r>
            <a:endParaRPr lang="en-US" sz="2800" dirty="0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8699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69"/>
          <p:cNvSpPr>
            <a:spLocks noChangeArrowheads="1"/>
          </p:cNvSpPr>
          <p:nvPr/>
        </p:nvSpPr>
        <p:spPr bwMode="auto">
          <a:xfrm>
            <a:off x="700548" y="1777181"/>
            <a:ext cx="8350243" cy="5160950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421" y="318770"/>
            <a:ext cx="8675370" cy="744431"/>
          </a:xfrm>
        </p:spPr>
        <p:txBody>
          <a:bodyPr>
            <a:normAutofit/>
          </a:bodyPr>
          <a:lstStyle/>
          <a:p>
            <a:r>
              <a:rPr lang="en-US" dirty="0" smtClean="0"/>
              <a:t>Network </a:t>
            </a:r>
            <a:r>
              <a:rPr lang="en-US" dirty="0" smtClean="0"/>
              <a:t>Planning and Optimization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86980" y="5499591"/>
            <a:ext cx="2020529" cy="1025013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</a:t>
            </a:r>
            <a:r>
              <a:rPr lang="en-US" dirty="0" smtClean="0"/>
              <a:t>Measurement</a:t>
            </a:r>
          </a:p>
          <a:p>
            <a:pPr algn="ctr"/>
            <a:r>
              <a:rPr lang="en-US" dirty="0" smtClean="0"/>
              <a:t>via Drive Test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97243" y="3426784"/>
            <a:ext cx="1" cy="289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 flipH="1">
            <a:off x="4002325" y="5204870"/>
            <a:ext cx="224" cy="289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587311" y="3957872"/>
            <a:ext cx="2020529" cy="1025013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Configuration Optimization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97243" y="2450097"/>
            <a:ext cx="1" cy="289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5658" y="3082413"/>
            <a:ext cx="9265" cy="8427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9" idx="1"/>
          </p:cNvCxnSpPr>
          <p:nvPr/>
        </p:nvCxnSpPr>
        <p:spPr>
          <a:xfrm>
            <a:off x="4912360" y="4464171"/>
            <a:ext cx="674951" cy="6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995621" y="3085111"/>
            <a:ext cx="156930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iamond 27"/>
          <p:cNvSpPr/>
          <p:nvPr/>
        </p:nvSpPr>
        <p:spPr>
          <a:xfrm>
            <a:off x="5596042" y="5402221"/>
            <a:ext cx="1961535" cy="1458985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576810" y="4988219"/>
            <a:ext cx="0" cy="41400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880252" y="5621280"/>
            <a:ext cx="1454074" cy="92333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All requirements satisfied ?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007509" y="6136650"/>
            <a:ext cx="60399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57576" y="6131713"/>
            <a:ext cx="60399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382932" y="5077173"/>
            <a:ext cx="575103" cy="36933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022472" y="5066046"/>
            <a:ext cx="575103" cy="36933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884100" y="4042024"/>
            <a:ext cx="575103" cy="36933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455060" y="5677261"/>
            <a:ext cx="575103" cy="36933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200948" y="5947047"/>
            <a:ext cx="575103" cy="36933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91587" y="2760846"/>
            <a:ext cx="2020529" cy="696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Signal Coverage Prediction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Diamond 8"/>
          <p:cNvSpPr/>
          <p:nvPr/>
        </p:nvSpPr>
        <p:spPr>
          <a:xfrm>
            <a:off x="3021781" y="3745885"/>
            <a:ext cx="1961535" cy="1458985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59032" y="3962840"/>
            <a:ext cx="1454074" cy="92333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All requirements satisfied ?</a:t>
            </a:r>
          </a:p>
        </p:txBody>
      </p:sp>
      <p:sp>
        <p:nvSpPr>
          <p:cNvPr id="47" name="Rectangular Callout 46"/>
          <p:cNvSpPr/>
          <p:nvPr/>
        </p:nvSpPr>
        <p:spPr>
          <a:xfrm>
            <a:off x="850911" y="4671706"/>
            <a:ext cx="2206681" cy="626558"/>
          </a:xfrm>
          <a:prstGeom prst="wedgeRectCallout">
            <a:avLst>
              <a:gd name="adj1" fmla="val 62982"/>
              <a:gd name="adj2" fmla="val -5699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30147" y="4661820"/>
            <a:ext cx="216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Coverage holes, minimum SINR etc.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9257" y="1115911"/>
            <a:ext cx="890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particular, </a:t>
            </a:r>
            <a:r>
              <a:rPr lang="en-US" sz="2400" b="1" dirty="0" smtClean="0">
                <a:solidFill>
                  <a:srgbClr val="0000FF"/>
                </a:solidFill>
              </a:rPr>
              <a:t>channel models </a:t>
            </a:r>
            <a:r>
              <a:rPr lang="en-US" sz="2400" dirty="0" smtClean="0"/>
              <a:t>are critical in network planning.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2554325" y="1853754"/>
            <a:ext cx="2863487" cy="617887"/>
          </a:xfrm>
          <a:prstGeom prst="roundRect">
            <a:avLst>
              <a:gd name="adj" fmla="val 4053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69779" y="1967260"/>
            <a:ext cx="32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 network configuration 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986980" y="2760846"/>
            <a:ext cx="2020529" cy="69666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ular Callout 51"/>
          <p:cNvSpPr/>
          <p:nvPr/>
        </p:nvSpPr>
        <p:spPr>
          <a:xfrm>
            <a:off x="850911" y="3388429"/>
            <a:ext cx="2073018" cy="626558"/>
          </a:xfrm>
          <a:prstGeom prst="wedgeRectCallout">
            <a:avLst>
              <a:gd name="adj1" fmla="val 62982"/>
              <a:gd name="adj2" fmla="val -5699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50911" y="3393223"/>
            <a:ext cx="190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Ray Tracing-based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Channel models</a:t>
            </a:r>
          </a:p>
        </p:txBody>
      </p:sp>
    </p:spTree>
    <p:extLst>
      <p:ext uri="{BB962C8B-B14F-4D97-AF65-F5344CB8AC3E}">
        <p14:creationId xmlns:p14="http://schemas.microsoft.com/office/powerpoint/2010/main" val="25239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125" y="430464"/>
            <a:ext cx="8675370" cy="744431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Signal Coverage Prediction via Ray-Tracing</a:t>
            </a:r>
            <a:endParaRPr lang="zh-CN" altLang="en-US" b="1" dirty="0"/>
          </a:p>
        </p:txBody>
      </p:sp>
      <p:sp>
        <p:nvSpPr>
          <p:cNvPr id="12" name="Rectangle 18"/>
          <p:cNvSpPr/>
          <p:nvPr/>
        </p:nvSpPr>
        <p:spPr>
          <a:xfrm>
            <a:off x="2971800" y="6138705"/>
            <a:ext cx="4990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More </a:t>
            </a:r>
            <a:r>
              <a:rPr lang="en-US" altLang="zh-CN" dirty="0" smtClean="0">
                <a:solidFill>
                  <a:srgbClr val="0000FF"/>
                </a:solidFill>
              </a:rPr>
              <a:t>accurate signal strength coverage maps</a:t>
            </a:r>
            <a:endParaRPr lang="en-US" altLang="zh-CN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326489"/>
              </p:ext>
            </p:extLst>
          </p:nvPr>
        </p:nvGraphicFramePr>
        <p:xfrm>
          <a:off x="557512" y="2732041"/>
          <a:ext cx="9096966" cy="2974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" name="Acrobat Document" r:id="rId3" imgW="8298013" imgH="2712528" progId="AcroExch.Document.7">
                  <p:embed/>
                </p:oleObj>
              </mc:Choice>
              <mc:Fallback>
                <p:oleObj name="Acrobat Document" r:id="rId3" imgW="8298013" imgH="2712528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512" y="2732041"/>
                        <a:ext cx="9096966" cy="2974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ight Arrow 15"/>
          <p:cNvSpPr/>
          <p:nvPr/>
        </p:nvSpPr>
        <p:spPr>
          <a:xfrm>
            <a:off x="2256503" y="6105832"/>
            <a:ext cx="715297" cy="435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3628102" y="1607249"/>
            <a:ext cx="2153265" cy="1615274"/>
          </a:xfrm>
          <a:prstGeom prst="wedgeRectCallout">
            <a:avLst>
              <a:gd name="adj1" fmla="val 3493"/>
              <a:gd name="adj2" fmla="val 9715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77" y="1656781"/>
            <a:ext cx="1900467" cy="14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69"/>
          <p:cNvSpPr>
            <a:spLocks noChangeArrowheads="1"/>
          </p:cNvSpPr>
          <p:nvPr/>
        </p:nvSpPr>
        <p:spPr bwMode="auto">
          <a:xfrm>
            <a:off x="7750128" y="1970272"/>
            <a:ext cx="2014356" cy="4811527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sp>
        <p:nvSpPr>
          <p:cNvPr id="8" name="AutoShape 69"/>
          <p:cNvSpPr>
            <a:spLocks noChangeArrowheads="1"/>
          </p:cNvSpPr>
          <p:nvPr/>
        </p:nvSpPr>
        <p:spPr bwMode="auto">
          <a:xfrm>
            <a:off x="282529" y="1229694"/>
            <a:ext cx="9275129" cy="617614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498581"/>
              </p:ext>
            </p:extLst>
          </p:nvPr>
        </p:nvGraphicFramePr>
        <p:xfrm>
          <a:off x="339455" y="2134580"/>
          <a:ext cx="7366767" cy="405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056"/>
                <a:gridCol w="2703518"/>
                <a:gridCol w="2738193"/>
              </a:tblGrid>
              <a:tr h="7105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Limitation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Problems in </a:t>
                      </a:r>
                    </a:p>
                    <a:p>
                      <a:pPr algn="ctr"/>
                      <a:r>
                        <a:rPr lang="en-US" dirty="0" smtClean="0"/>
                        <a:t>Channel Modeling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Reality</a:t>
                      </a:r>
                      <a:endParaRPr lang="en-US" dirty="0"/>
                    </a:p>
                  </a:txBody>
                  <a:tcPr anchor="ctr"/>
                </a:tc>
              </a:tr>
              <a:tr h="1251076">
                <a:tc>
                  <a:txBody>
                    <a:bodyPr/>
                    <a:lstStyle/>
                    <a:p>
                      <a:r>
                        <a:rPr lang="en-US" dirty="0" smtClean="0"/>
                        <a:t>Lack of wall material information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penetration loss model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for all walls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Penetration loss</a:t>
                      </a:r>
                      <a:r>
                        <a:rPr lang="en-US" baseline="0" dirty="0" smtClean="0"/>
                        <a:t> varies substantially with wall </a:t>
                      </a:r>
                      <a:r>
                        <a:rPr lang="en-US" baseline="0" dirty="0" smtClean="0"/>
                        <a:t>material</a:t>
                      </a:r>
                      <a:endParaRPr lang="en-US" dirty="0"/>
                    </a:p>
                  </a:txBody>
                  <a:tcPr anchor="ctr"/>
                </a:tc>
              </a:tr>
              <a:tr h="764695">
                <a:tc>
                  <a:txBody>
                    <a:bodyPr/>
                    <a:lstStyle/>
                    <a:p>
                      <a:r>
                        <a:rPr lang="en-US" dirty="0" smtClean="0"/>
                        <a:t>Lack of indoor information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One indoor model for all: 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penetration + pathloss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vary substantially</a:t>
                      </a:r>
                      <a:r>
                        <a:rPr lang="en-US" baseline="0" dirty="0" smtClean="0"/>
                        <a:t> inside buildings</a:t>
                      </a:r>
                      <a:endParaRPr lang="en-US" dirty="0"/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Lack of building shape information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buildings :</a:t>
                      </a:r>
                    </a:p>
                    <a:p>
                      <a:r>
                        <a:rPr lang="en-US" dirty="0" smtClean="0"/>
                        <a:t>polygonal cylinders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Buildings</a:t>
                      </a:r>
                      <a:r>
                        <a:rPr lang="en-US" baseline="0" dirty="0" smtClean="0"/>
                        <a:t> have different shapes</a:t>
                      </a:r>
                      <a:endParaRPr lang="en-US" dirty="0"/>
                    </a:p>
                  </a:txBody>
                  <a:tcPr anchor="ctr"/>
                </a:tc>
              </a:tr>
              <a:tr h="395765">
                <a:tc>
                  <a:txBody>
                    <a:bodyPr/>
                    <a:lstStyle/>
                    <a:p>
                      <a:r>
                        <a:rPr lang="en-US" dirty="0" smtClean="0"/>
                        <a:t>Expensive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Maps only available for the most popular markets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 is also important for the 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-Tier</a:t>
                      </a:r>
                      <a:r>
                        <a:rPr lang="en-US" baseline="0" dirty="0" smtClean="0"/>
                        <a:t> markets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282529" y="383213"/>
            <a:ext cx="8787729" cy="789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Limitations of Existing Maps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06" y="2155371"/>
            <a:ext cx="1904772" cy="3755573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513112" y="1396954"/>
            <a:ext cx="501446" cy="25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1645" y="1324523"/>
            <a:ext cx="928601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400" dirty="0"/>
              <a:t>Generated from satellite imagery </a:t>
            </a:r>
            <a:r>
              <a:rPr lang="en-US" sz="2400" dirty="0" smtClean="0"/>
              <a:t>        </a:t>
            </a:r>
            <a:r>
              <a:rPr lang="en-US" sz="2400" dirty="0"/>
              <a:t>Cannot see through walls and roofs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15806" y="6023206"/>
            <a:ext cx="186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Space Needle</a:t>
            </a:r>
          </a:p>
          <a:p>
            <a:pPr algn="ctr"/>
            <a:r>
              <a:rPr lang="en-US" dirty="0" smtClean="0"/>
              <a:t>Seattle, WA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2818" y="6412467"/>
            <a:ext cx="7524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Additional input</a:t>
            </a:r>
            <a:r>
              <a:rPr lang="en-US" dirty="0" smtClean="0"/>
              <a:t>: Digital </a:t>
            </a:r>
            <a:r>
              <a:rPr lang="en-US" dirty="0"/>
              <a:t>elevation model (DEM), Digital Surface Models (DSM) </a:t>
            </a:r>
          </a:p>
        </p:txBody>
      </p:sp>
    </p:spTree>
    <p:extLst>
      <p:ext uri="{BB962C8B-B14F-4D97-AF65-F5344CB8AC3E}">
        <p14:creationId xmlns:p14="http://schemas.microsoft.com/office/powerpoint/2010/main" val="191338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4594" y="460466"/>
            <a:ext cx="8689405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Super-Resolution 3D Digital Maps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718962"/>
              </p:ext>
            </p:extLst>
          </p:nvPr>
        </p:nvGraphicFramePr>
        <p:xfrm>
          <a:off x="454594" y="1272688"/>
          <a:ext cx="9256137" cy="5429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340"/>
                <a:gridCol w="2069600"/>
                <a:gridCol w="2154768"/>
                <a:gridCol w="3345429"/>
              </a:tblGrid>
              <a:tr h="9109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Existing maps in the</a:t>
                      </a:r>
                      <a:r>
                        <a:rPr lang="en-US" sz="1800" baseline="0" dirty="0" smtClean="0"/>
                        <a:t> market</a:t>
                      </a:r>
                      <a:r>
                        <a:rPr lang="en-US" sz="1800" dirty="0" smtClean="0"/>
                        <a:t> 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Our maps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2060"/>
                          </a:solidFill>
                        </a:rPr>
                        <a:t>Our</a:t>
                      </a:r>
                      <a:r>
                        <a:rPr lang="en-US" sz="1800" baseline="0" dirty="0" smtClean="0">
                          <a:solidFill>
                            <a:srgbClr val="002060"/>
                          </a:solidFill>
                        </a:rPr>
                        <a:t> enabling technology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9423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Resolution</a:t>
                      </a:r>
                      <a:endParaRPr lang="en-US" sz="1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Up</a:t>
                      </a:r>
                      <a:r>
                        <a:rPr lang="en-US" sz="1800" baseline="0" dirty="0" smtClean="0"/>
                        <a:t> to 2m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</a:t>
                      </a:r>
                      <a:r>
                        <a:rPr lang="en-US" sz="1800" baseline="0" dirty="0" smtClean="0"/>
                        <a:t> few c</a:t>
                      </a:r>
                      <a:r>
                        <a:rPr lang="en-US" sz="1800" dirty="0" smtClean="0"/>
                        <a:t>entimeters</a:t>
                      </a:r>
                      <a:r>
                        <a:rPr lang="en-US" sz="1800" baseline="0" dirty="0" smtClean="0"/>
                        <a:t> (cm)</a:t>
                      </a:r>
                      <a:r>
                        <a:rPr lang="en-US" sz="1800" b="0" baseline="0" dirty="0" smtClean="0"/>
                        <a:t>!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Low altitude and close measurement of targeted terrestrial objects;</a:t>
                      </a:r>
                      <a:r>
                        <a:rPr lang="en-US" sz="1800" baseline="0" dirty="0" smtClean="0"/>
                        <a:t> high-precision sensors</a:t>
                      </a:r>
                      <a:endParaRPr lang="en-US" sz="1800" dirty="0"/>
                    </a:p>
                  </a:txBody>
                  <a:tcPr/>
                </a:tc>
              </a:tr>
              <a:tr h="81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Wall Materials</a:t>
                      </a:r>
                      <a:endParaRPr lang="en-US" sz="1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Unknown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Available (wood, concrete</a:t>
                      </a:r>
                      <a:r>
                        <a:rPr lang="en-US" sz="1800" b="0" baseline="0" dirty="0" smtClean="0"/>
                        <a:t> or glass etc.)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Sensors</a:t>
                      </a:r>
                      <a:r>
                        <a:rPr lang="en-US" sz="1800" baseline="0" dirty="0" smtClean="0"/>
                        <a:t> mounted on UAV can measurement wall reflectivities.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</a:tr>
              <a:tr h="6862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Environments</a:t>
                      </a:r>
                      <a:endParaRPr lang="en-US" sz="1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Outdoor only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Both</a:t>
                      </a:r>
                      <a:r>
                        <a:rPr lang="en-US" sz="1800" baseline="0" dirty="0" smtClean="0"/>
                        <a:t> indoor and outdoor</a:t>
                      </a:r>
                      <a:endParaRPr lang="en-US" sz="1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800" dirty="0" smtClean="0"/>
                        <a:t>UAV can</a:t>
                      </a:r>
                      <a:r>
                        <a:rPr lang="en-US" sz="1800" baseline="0" dirty="0" smtClean="0"/>
                        <a:t> conduct </a:t>
                      </a:r>
                      <a:r>
                        <a:rPr lang="en-US" sz="1800" dirty="0" smtClean="0"/>
                        <a:t>measurement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more efficiently and economically</a:t>
                      </a:r>
                      <a:endParaRPr lang="en-US" sz="1800" dirty="0"/>
                    </a:p>
                  </a:txBody>
                  <a:tcPr/>
                </a:tc>
              </a:tr>
              <a:tr h="81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Customization</a:t>
                      </a:r>
                      <a:endParaRPr lang="en-US" sz="1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</a:t>
                      </a:r>
                      <a:r>
                        <a:rPr lang="en-US" sz="1800" baseline="0" dirty="0" smtClean="0"/>
                        <a:t> available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Available upon request</a:t>
                      </a:r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81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Cost</a:t>
                      </a:r>
                      <a:endParaRPr lang="en-US" sz="18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For a metropolitan area of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1km</a:t>
                      </a:r>
                      <a:r>
                        <a:rPr lang="en-US" sz="1800" baseline="300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 smtClean="0"/>
                        <a:t>, about US$8K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 half of the current price</a:t>
                      </a:r>
                      <a:r>
                        <a:rPr lang="en-US" sz="1800" baseline="0" dirty="0" smtClean="0"/>
                        <a:t> (expected)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Using</a:t>
                      </a:r>
                      <a:r>
                        <a:rPr lang="en-US" sz="1800" baseline="0" dirty="0" smtClean="0"/>
                        <a:t> UAVs to replace labor-intensive measurement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9"/>
          <p:cNvSpPr>
            <a:spLocks noChangeArrowheads="1"/>
          </p:cNvSpPr>
          <p:nvPr/>
        </p:nvSpPr>
        <p:spPr bwMode="auto">
          <a:xfrm>
            <a:off x="1862489" y="1230559"/>
            <a:ext cx="3761514" cy="4816397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330474"/>
            <a:ext cx="8675370" cy="744431"/>
          </a:xfrm>
        </p:spPr>
        <p:txBody>
          <a:bodyPr/>
          <a:lstStyle/>
          <a:p>
            <a:r>
              <a:rPr lang="en-US" dirty="0" smtClean="0"/>
              <a:t>Proposed Surveying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772" y="1480157"/>
            <a:ext cx="3359796" cy="24673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140808" y="3563469"/>
            <a:ext cx="2061687" cy="504241"/>
          </a:xfrm>
          <a:prstGeom prst="straightConnector1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202495" y="3883044"/>
            <a:ext cx="1492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Tilted 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6911" y="1130614"/>
            <a:ext cx="1888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Quadcopter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26911" y="1664764"/>
            <a:ext cx="40582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Smaller footprint to navigate </a:t>
            </a:r>
            <a:r>
              <a:rPr lang="en-US" dirty="0" smtClean="0"/>
              <a:t>through indoor </a:t>
            </a:r>
            <a:r>
              <a:rPr lang="en-US" dirty="0" smtClean="0"/>
              <a:t>and outdoor environments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Phantom 4 pro </a:t>
            </a:r>
            <a:r>
              <a:rPr lang="en-US" dirty="0" smtClean="0"/>
              <a:t>from DJI: </a:t>
            </a:r>
            <a:r>
              <a:rPr lang="en-US" dirty="0"/>
              <a:t>350mm </a:t>
            </a:r>
            <a:r>
              <a:rPr lang="en-US" dirty="0" smtClean="0"/>
              <a:t>in diagonal, max. speed 72km/h and max. altitude 500m 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804430" y="1405091"/>
            <a:ext cx="1070609" cy="6290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00242" y="4729551"/>
            <a:ext cx="3102429" cy="1025013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Simultaneous Localization </a:t>
            </a:r>
            <a:r>
              <a:rPr lang="en-US" sz="2000" dirty="0"/>
              <a:t>and Mapping (SLAM)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89280" y="4094554"/>
            <a:ext cx="69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20777" y="6535060"/>
            <a:ext cx="3053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 3D models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7546" y="2067501"/>
            <a:ext cx="1753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229" y="4753908"/>
            <a:ext cx="1734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Off-line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9" y="4923391"/>
            <a:ext cx="2646908" cy="156647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947462" y="4254664"/>
            <a:ext cx="4058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Thorough scan without blind spots including ceilings</a:t>
            </a:r>
          </a:p>
        </p:txBody>
      </p:sp>
      <p:sp>
        <p:nvSpPr>
          <p:cNvPr id="35" name="Down Arrow 34"/>
          <p:cNvSpPr/>
          <p:nvPr/>
        </p:nvSpPr>
        <p:spPr>
          <a:xfrm>
            <a:off x="3543300" y="3947507"/>
            <a:ext cx="222250" cy="78204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3530600" y="5766269"/>
            <a:ext cx="222250" cy="78204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9"/>
          <p:cNvSpPr>
            <a:spLocks noChangeArrowheads="1"/>
          </p:cNvSpPr>
          <p:nvPr/>
        </p:nvSpPr>
        <p:spPr bwMode="auto">
          <a:xfrm>
            <a:off x="197700" y="3632555"/>
            <a:ext cx="9632101" cy="3222523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sp>
        <p:nvSpPr>
          <p:cNvPr id="7" name="AutoShape 69"/>
          <p:cNvSpPr>
            <a:spLocks noChangeArrowheads="1"/>
          </p:cNvSpPr>
          <p:nvPr/>
        </p:nvSpPr>
        <p:spPr bwMode="auto">
          <a:xfrm>
            <a:off x="197700" y="1356853"/>
            <a:ext cx="4396070" cy="1843548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 w="19050">
            <a:solidFill>
              <a:srgbClr val="F78408"/>
            </a:solidFill>
            <a:round/>
            <a:headEnd/>
            <a:tailEnd/>
          </a:ln>
          <a:effectLst>
            <a:outerShdw dist="107763" dir="2700000" algn="ctr" rotWithShape="0">
              <a:srgbClr val="B3B3B3"/>
            </a:outerShdw>
          </a:effectLst>
        </p:spPr>
        <p:txBody>
          <a:bodyPr wrap="none" anchor="ctr"/>
          <a:lstStyle/>
          <a:p>
            <a:pPr algn="ctr"/>
            <a:endParaRPr kumimoji="1" lang="zh-TW" altLang="en-US" sz="2400">
              <a:ea typeface="AppleMyungjo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8" y="418459"/>
            <a:ext cx="8675370" cy="744431"/>
          </a:xfrm>
        </p:spPr>
        <p:txBody>
          <a:bodyPr>
            <a:normAutofit/>
          </a:bodyPr>
          <a:lstStyle/>
          <a:p>
            <a:r>
              <a:rPr lang="en-US" dirty="0" smtClean="0"/>
              <a:t>Velodyne VLP-16 LiDAR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62" y="1605643"/>
            <a:ext cx="3881941" cy="13117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8209" y="3763334"/>
            <a:ext cx="5562600" cy="3036838"/>
            <a:chOff x="402771" y="3647803"/>
            <a:chExt cx="5562600" cy="30368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771" y="3647803"/>
              <a:ext cx="5562600" cy="303683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459910" y="3694682"/>
              <a:ext cx="446315" cy="2889553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197701" y="3763334"/>
            <a:ext cx="39513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LiDAR </a:t>
            </a:r>
            <a:r>
              <a:rPr lang="en-US" dirty="0"/>
              <a:t>data </a:t>
            </a:r>
            <a:r>
              <a:rPr lang="en-US" dirty="0" smtClean="0"/>
              <a:t>contains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Relative position (</a:t>
            </a:r>
            <a:r>
              <a:rPr lang="en-US" sz="1600" dirty="0" err="1" smtClean="0"/>
              <a:t>x,y,z</a:t>
            </a:r>
            <a:r>
              <a:rPr lang="en-US" sz="16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Distance and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b="1" dirty="0" smtClean="0">
                <a:solidFill>
                  <a:srgbClr val="0000FF"/>
                </a:solidFill>
              </a:rPr>
              <a:t>Calibrated reflectivity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Calibrated by Velodyne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 “</a:t>
            </a:r>
            <a:r>
              <a:rPr lang="en-US" b="1" dirty="0" smtClean="0">
                <a:solidFill>
                  <a:srgbClr val="0000FF"/>
                </a:solidFill>
              </a:rPr>
              <a:t>0</a:t>
            </a:r>
            <a:r>
              <a:rPr lang="en-US" dirty="0" smtClean="0"/>
              <a:t>” </a:t>
            </a:r>
            <a:r>
              <a:rPr lang="en-US" dirty="0"/>
              <a:t>for absorbent </a:t>
            </a:r>
            <a:r>
              <a:rPr lang="en-US" dirty="0" smtClean="0"/>
              <a:t>diffuse reflectors while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101</a:t>
            </a:r>
            <a:r>
              <a:rPr lang="en-US" dirty="0" smtClean="0"/>
              <a:t>” </a:t>
            </a:r>
            <a:r>
              <a:rPr lang="en-US" dirty="0"/>
              <a:t>for a </a:t>
            </a:r>
            <a:r>
              <a:rPr lang="en-US" dirty="0" smtClean="0"/>
              <a:t>semi-transparent </a:t>
            </a:r>
            <a:r>
              <a:rPr lang="en-US" dirty="0"/>
              <a:t>white surface.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A </a:t>
            </a:r>
            <a:r>
              <a:rPr lang="en-US" dirty="0"/>
              <a:t>metal reflector will return a higher </a:t>
            </a:r>
            <a:r>
              <a:rPr lang="en-US" dirty="0" smtClean="0"/>
              <a:t>intensity value </a:t>
            </a:r>
            <a:r>
              <a:rPr lang="en-US" dirty="0"/>
              <a:t>while glass 0.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79198"/>
              </p:ext>
            </p:extLst>
          </p:nvPr>
        </p:nvGraphicFramePr>
        <p:xfrm>
          <a:off x="5633885" y="117878"/>
          <a:ext cx="4195916" cy="3426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929"/>
                <a:gridCol w="2403987"/>
              </a:tblGrid>
              <a:tr h="3369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Attributes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Values</a:t>
                      </a:r>
                      <a:endParaRPr lang="en-US" sz="1600" dirty="0"/>
                    </a:p>
                  </a:txBody>
                  <a:tcPr anchor="ctr"/>
                </a:tc>
              </a:tr>
              <a:tr h="2942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Effective distance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100m with of</a:t>
                      </a:r>
                      <a:endParaRPr lang="en-US" sz="1400" dirty="0"/>
                    </a:p>
                  </a:txBody>
                  <a:tcPr/>
                </a:tc>
              </a:tr>
              <a:tr h="2942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+/- 3cm </a:t>
                      </a:r>
                      <a:endParaRPr lang="en-US" sz="1400" dirty="0"/>
                    </a:p>
                  </a:txBody>
                  <a:tcPr/>
                </a:tc>
              </a:tr>
              <a:tr h="2942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Laser/detector pairs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16</a:t>
                      </a:r>
                    </a:p>
                  </a:txBody>
                  <a:tcPr/>
                </a:tc>
              </a:tr>
              <a:tr h="3411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Field of view (FOV)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360</a:t>
                      </a:r>
                      <a:r>
                        <a:rPr lang="en-US" sz="1400" dirty="0" smtClean="0">
                          <a:sym typeface="Symbol" panose="05050102010706020507" pitchFamily="18" charset="2"/>
                        </a:rPr>
                        <a:t> (</a:t>
                      </a:r>
                      <a:r>
                        <a:rPr lang="en-US" sz="1400" dirty="0" smtClean="0"/>
                        <a:t>Horizon.) /30</a:t>
                      </a:r>
                      <a:r>
                        <a:rPr lang="en-US" sz="1400" dirty="0" smtClean="0">
                          <a:sym typeface="Symbol" panose="05050102010706020507" pitchFamily="18" charset="2"/>
                        </a:rPr>
                        <a:t>(</a:t>
                      </a:r>
                      <a:r>
                        <a:rPr lang="en-US" sz="1400" dirty="0" smtClean="0"/>
                        <a:t>Vertical)</a:t>
                      </a:r>
                    </a:p>
                  </a:txBody>
                  <a:tcPr/>
                </a:tc>
              </a:tr>
              <a:tr h="30971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300, 000 points per second</a:t>
                      </a:r>
                    </a:p>
                  </a:txBody>
                  <a:tcPr/>
                </a:tc>
              </a:tr>
              <a:tr h="28415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Rotational speed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5-20 rotations per second</a:t>
                      </a:r>
                    </a:p>
                  </a:txBody>
                  <a:tcPr/>
                </a:tc>
              </a:tr>
              <a:tr h="28071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Angular resolution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Horizontal/Azimuth 0.1</a:t>
                      </a:r>
                      <a:r>
                        <a:rPr lang="en-US" sz="1400" dirty="0" smtClean="0"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US" sz="1400" dirty="0" smtClean="0"/>
                        <a:t>~0.4</a:t>
                      </a:r>
                      <a:r>
                        <a:rPr lang="en-US" sz="1400" dirty="0" smtClean="0">
                          <a:sym typeface="Symbol" panose="05050102010706020507" pitchFamily="18" charset="2"/>
                        </a:rPr>
                        <a:t></a:t>
                      </a:r>
                      <a:endParaRPr lang="en-US" sz="1400" dirty="0"/>
                    </a:p>
                  </a:txBody>
                  <a:tcPr/>
                </a:tc>
              </a:tr>
              <a:tr h="2403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Wavelength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903 nm</a:t>
                      </a:r>
                    </a:p>
                  </a:txBody>
                  <a:tcPr/>
                </a:tc>
              </a:tr>
              <a:tr h="294207">
                <a:tc>
                  <a:txBody>
                    <a:bodyPr/>
                    <a:lstStyle/>
                    <a:p>
                      <a:r>
                        <a:rPr lang="en-US" sz="1400" smtClean="0"/>
                        <a:t>Power Consumption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8 W (</a:t>
                      </a:r>
                      <a:r>
                        <a:rPr lang="en-US" sz="1400" smtClean="0"/>
                        <a:t>Typical)</a:t>
                      </a:r>
                      <a:endParaRPr lang="en-US" sz="1400" dirty="0" smtClean="0"/>
                    </a:p>
                  </a:txBody>
                  <a:tcPr/>
                </a:tc>
              </a:tr>
              <a:tr h="2942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830g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96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42446</TotalTime>
  <Words>842</Words>
  <Application>Microsoft Office PowerPoint</Application>
  <PresentationFormat>Custom</PresentationFormat>
  <Paragraphs>182</Paragraphs>
  <Slides>20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AppleMyungjo</vt:lpstr>
      <vt:lpstr>楷体_GB2312</vt:lpstr>
      <vt:lpstr>黑体</vt:lpstr>
      <vt:lpstr>宋体</vt:lpstr>
      <vt:lpstr>楷体</vt:lpstr>
      <vt:lpstr>Arial</vt:lpstr>
      <vt:lpstr>Calibri</vt:lpstr>
      <vt:lpstr>Calibri Light</vt:lpstr>
      <vt:lpstr>Garamond</vt:lpstr>
      <vt:lpstr>Palatino Linotype</vt:lpstr>
      <vt:lpstr>Symbol</vt:lpstr>
      <vt:lpstr>Tahoma</vt:lpstr>
      <vt:lpstr>Times New Roman</vt:lpstr>
      <vt:lpstr>Wingdings</vt:lpstr>
      <vt:lpstr>Office 主题</vt:lpstr>
      <vt:lpstr>Custom Design</vt:lpstr>
      <vt:lpstr>Acrobat Document</vt:lpstr>
      <vt:lpstr>PowerPoint Presentation</vt:lpstr>
      <vt:lpstr>Turning Scientific Fiction into Reality </vt:lpstr>
      <vt:lpstr>Better Channel Models for 5G</vt:lpstr>
      <vt:lpstr>Network Planning and Optimization</vt:lpstr>
      <vt:lpstr>Signal Coverage Prediction via Ray-Tracing</vt:lpstr>
      <vt:lpstr>PowerPoint Presentation</vt:lpstr>
      <vt:lpstr>PowerPoint Presentation</vt:lpstr>
      <vt:lpstr>Proposed Surveying Systems</vt:lpstr>
      <vt:lpstr>Velodyne VLP-16 LiDAR</vt:lpstr>
      <vt:lpstr>Prototype</vt:lpstr>
      <vt:lpstr>Measurement Sites: CUHKSZ Campus</vt:lpstr>
      <vt:lpstr>PowerPoint Presentation</vt:lpstr>
      <vt:lpstr>PowerPoint Presentation</vt:lpstr>
      <vt:lpstr>Initial Experimental Results (I) : Outdoor</vt:lpstr>
      <vt:lpstr>Initial Experimental Results (II)</vt:lpstr>
      <vt:lpstr>PowerPoint Presentation</vt:lpstr>
      <vt:lpstr>Measurement Accuracy</vt:lpstr>
      <vt:lpstr>Conclusion</vt:lpstr>
      <vt:lpstr>Future Works</vt:lpstr>
      <vt:lpstr>How Far We Are?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张华安</dc:creator>
  <cp:lastModifiedBy>Simon</cp:lastModifiedBy>
  <cp:revision>4781</cp:revision>
  <dcterms:created xsi:type="dcterms:W3CDTF">2015-08-26T09:07:06Z</dcterms:created>
  <dcterms:modified xsi:type="dcterms:W3CDTF">2018-06-04T07:15:35Z</dcterms:modified>
</cp:coreProperties>
</file>